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5" r:id="rId2"/>
    <p:sldId id="262" r:id="rId3"/>
    <p:sldId id="268" r:id="rId4"/>
    <p:sldId id="288" r:id="rId5"/>
    <p:sldId id="289" r:id="rId6"/>
    <p:sldId id="290" r:id="rId7"/>
    <p:sldId id="270" r:id="rId8"/>
    <p:sldId id="273" r:id="rId9"/>
    <p:sldId id="295" r:id="rId10"/>
    <p:sldId id="296" r:id="rId11"/>
    <p:sldId id="287" r:id="rId12"/>
    <p:sldId id="286" r:id="rId13"/>
    <p:sldId id="292" r:id="rId14"/>
    <p:sldId id="294" r:id="rId15"/>
    <p:sldId id="293" r:id="rId16"/>
    <p:sldId id="285" r:id="rId17"/>
  </p:sldIdLst>
  <p:sldSz cx="9144000" cy="5143500" type="screen16x9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3">
          <p15:clr>
            <a:srgbClr val="A4A3A4"/>
          </p15:clr>
        </p15:guide>
        <p15:guide id="2" pos="38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8" autoAdjust="0"/>
  </p:normalViewPr>
  <p:slideViewPr>
    <p:cSldViewPr snapToGrid="0">
      <p:cViewPr varScale="1">
        <p:scale>
          <a:sx n="110" d="100"/>
          <a:sy n="110" d="100"/>
        </p:scale>
        <p:origin x="91" y="226"/>
      </p:cViewPr>
      <p:guideLst>
        <p:guide orient="horz" pos="713"/>
        <p:guide pos="38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-3582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us Jansen" userId="2fe6b533e2937366" providerId="LiveId" clId="{112B055B-A87E-4F4D-88F7-0CD49462904A}"/>
    <pc:docChg chg="modSld">
      <pc:chgData name="Paulus Jansen" userId="2fe6b533e2937366" providerId="LiveId" clId="{112B055B-A87E-4F4D-88F7-0CD49462904A}" dt="2026-10-10T11:33:18.922" v="0" actId="1076"/>
      <pc:docMkLst>
        <pc:docMk/>
      </pc:docMkLst>
      <pc:sldChg chg="modSp mod">
        <pc:chgData name="Paulus Jansen" userId="2fe6b533e2937366" providerId="LiveId" clId="{112B055B-A87E-4F4D-88F7-0CD49462904A}" dt="2026-10-10T11:33:18.922" v="0" actId="1076"/>
        <pc:sldMkLst>
          <pc:docMk/>
          <pc:sldMk cId="2846383507" sldId="289"/>
        </pc:sldMkLst>
        <pc:picChg chg="mod">
          <ac:chgData name="Paulus Jansen" userId="2fe6b533e2937366" providerId="LiveId" clId="{112B055B-A87E-4F4D-88F7-0CD49462904A}" dt="2026-10-10T11:33:18.922" v="0" actId="1076"/>
          <ac:picMkLst>
            <pc:docMk/>
            <pc:sldMk cId="2846383507" sldId="289"/>
            <ac:picMk id="6" creationId="{81FB6436-5364-4C21-B202-25E7F91B376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7366F-F1A1-4964-8F2C-B4FFFC11DAA8}" type="datetimeFigureOut">
              <a:rPr lang="nl-NL" smtClean="0"/>
              <a:t>10-10-2026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CD71-D97C-44C7-92E5-F61E2342FC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326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9CD71-D97C-44C7-92E5-F61E2342FC4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850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(start presentatie)">
    <p:bg>
      <p:bgPr>
        <a:solidFill>
          <a:schemeClr val="tx1">
            <a:tint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09" y="1815255"/>
            <a:ext cx="7618982" cy="151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1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sect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7544" y="1635646"/>
            <a:ext cx="8280920" cy="2088232"/>
          </a:xfrm>
        </p:spPr>
        <p:txBody>
          <a:bodyPr>
            <a:normAutofit/>
          </a:bodyPr>
          <a:lstStyle>
            <a:lvl1pPr marL="0" indent="0" algn="ctr">
              <a:buNone/>
              <a:defRPr sz="5000" b="1" i="1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Titel of sectietitel</a:t>
            </a:r>
          </a:p>
        </p:txBody>
      </p:sp>
    </p:spTree>
    <p:extLst>
      <p:ext uri="{BB962C8B-B14F-4D97-AF65-F5344CB8AC3E}">
        <p14:creationId xmlns:p14="http://schemas.microsoft.com/office/powerpoint/2010/main" val="158183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7544" y="274340"/>
            <a:ext cx="7344816" cy="857250"/>
          </a:xfrm>
        </p:spPr>
        <p:txBody>
          <a:bodyPr>
            <a:normAutofit/>
          </a:bodyPr>
          <a:lstStyle>
            <a:lvl1pPr>
              <a:defRPr sz="4200" b="1" i="1" u="none" cap="none" spc="100" baseline="0">
                <a:solidFill>
                  <a:schemeClr val="accent5"/>
                </a:solidFill>
              </a:defRPr>
            </a:lvl1pPr>
          </a:lstStyle>
          <a:p>
            <a:r>
              <a:rPr lang="nl-NL" dirty="0"/>
              <a:t>Titel dia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71600" y="1203597"/>
            <a:ext cx="7344816" cy="324531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966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e /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5820" y="198134"/>
            <a:ext cx="7328302" cy="815906"/>
          </a:xfrm>
        </p:spPr>
        <p:txBody>
          <a:bodyPr>
            <a:normAutofit/>
          </a:bodyPr>
          <a:lstStyle>
            <a:lvl1pPr>
              <a:defRPr sz="3000" b="1" i="1" u="none" kern="1000" cap="none" spc="0" baseline="0">
                <a:solidFill>
                  <a:schemeClr val="accent4"/>
                </a:solidFill>
              </a:defRPr>
            </a:lvl1pPr>
          </a:lstStyle>
          <a:p>
            <a:r>
              <a:rPr lang="nl-NL" baseline="0" dirty="0">
                <a:solidFill>
                  <a:schemeClr val="accent4"/>
                </a:solidFill>
              </a:rPr>
              <a:t>Titel dia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6248388" y="990595"/>
            <a:ext cx="2514601" cy="3044799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nl-NL" sz="2400" baseline="0" dirty="0">
                <a:solidFill>
                  <a:schemeClr val="accent1"/>
                </a:solidFill>
              </a:rPr>
              <a:t>Klik om een bijschrift bij te werken.</a:t>
            </a:r>
          </a:p>
        </p:txBody>
      </p:sp>
      <p:sp>
        <p:nvSpPr>
          <p:cNvPr id="4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0" y="1131888"/>
            <a:ext cx="6038850" cy="4011612"/>
          </a:xfrm>
        </p:spPr>
        <p:txBody>
          <a:bodyPr>
            <a:norm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</a:defRPr>
            </a:lvl1pPr>
          </a:lstStyle>
          <a:p>
            <a:r>
              <a:rPr lang="nl-NL" sz="2400" baseline="0" dirty="0">
                <a:solidFill>
                  <a:schemeClr val="accent1"/>
                </a:solidFill>
              </a:rPr>
              <a:t>Klik om een afbeelding in te voegen.</a:t>
            </a:r>
            <a:br>
              <a:rPr lang="nl-NL" sz="2400" baseline="0" dirty="0">
                <a:solidFill>
                  <a:schemeClr val="accent1"/>
                </a:solidFill>
              </a:rPr>
            </a:br>
            <a:endParaRPr lang="nl-NL" sz="2400" baseline="0" dirty="0">
              <a:solidFill>
                <a:schemeClr val="accent1"/>
              </a:solidFill>
            </a:endParaRPr>
          </a:p>
          <a:p>
            <a:r>
              <a:rPr lang="nl-NL" sz="2400" baseline="0" dirty="0">
                <a:solidFill>
                  <a:schemeClr val="accent1"/>
                </a:solidFill>
              </a:rPr>
              <a:t>Om hulplijnen zichtbaar te maken: </a:t>
            </a:r>
            <a:br>
              <a:rPr lang="nl-NL" sz="2400" baseline="0" dirty="0">
                <a:solidFill>
                  <a:schemeClr val="accent1"/>
                </a:solidFill>
              </a:rPr>
            </a:br>
            <a:r>
              <a:rPr lang="nl-NL" sz="2400" baseline="0" dirty="0">
                <a:solidFill>
                  <a:schemeClr val="accent1"/>
                </a:solidFill>
              </a:rPr>
              <a:t>Ga in het menu naar “Beeld” en zet een vinkje bij “Hulplijnen”.</a:t>
            </a:r>
          </a:p>
        </p:txBody>
      </p:sp>
    </p:spTree>
    <p:extLst>
      <p:ext uri="{BB962C8B-B14F-4D97-AF65-F5344CB8AC3E}">
        <p14:creationId xmlns:p14="http://schemas.microsoft.com/office/powerpoint/2010/main" val="9293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 presentatie">
    <p:bg>
      <p:bgPr>
        <a:solidFill>
          <a:schemeClr val="accent5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63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043608" y="339502"/>
            <a:ext cx="73448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43608" y="1625550"/>
            <a:ext cx="7344816" cy="2890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3595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0" r:id="rId3"/>
    <p:sldLayoutId id="2147483653" r:id="rId4"/>
    <p:sldLayoutId id="2147483654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 baseline="0">
          <a:solidFill>
            <a:schemeClr val="tx2">
              <a:lumMod val="8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526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>
          <a:xfrm>
            <a:off x="467544" y="472965"/>
            <a:ext cx="8280920" cy="3815255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Meer doen met je bestaande woningvoorraad</a:t>
            </a:r>
          </a:p>
          <a:p>
            <a:r>
              <a:rPr lang="nl-NL" sz="3200" dirty="0">
                <a:solidFill>
                  <a:schemeClr val="bg1"/>
                </a:solidFill>
              </a:rPr>
              <a:t>De goedkoopste manier om méér mensen gelukkig te maken!</a:t>
            </a:r>
          </a:p>
        </p:txBody>
      </p:sp>
    </p:spTree>
    <p:extLst>
      <p:ext uri="{BB962C8B-B14F-4D97-AF65-F5344CB8AC3E}">
        <p14:creationId xmlns:p14="http://schemas.microsoft.com/office/powerpoint/2010/main" val="346184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Hogere bezettingsgraad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Betere doorstroming senioren, met name in grote woningen (verhuisregeling)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 err="1"/>
              <a:t>Meerpersoons</a:t>
            </a:r>
            <a:r>
              <a:rPr lang="nl-NL" sz="3000" dirty="0"/>
              <a:t> huurcontracten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Schrappen </a:t>
            </a:r>
            <a:r>
              <a:rPr lang="nl-NL" sz="3000" dirty="0" err="1"/>
              <a:t>voordeursdelerskortingen</a:t>
            </a:r>
            <a:r>
              <a:rPr lang="nl-NL" sz="3000" dirty="0"/>
              <a:t> (politiek)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Tijdelijke contracten voor 6-kamer- en rolstoelwoningen</a:t>
            </a:r>
          </a:p>
        </p:txBody>
      </p:sp>
    </p:spTree>
    <p:extLst>
      <p:ext uri="{BB962C8B-B14F-4D97-AF65-F5344CB8AC3E}">
        <p14:creationId xmlns:p14="http://schemas.microsoft.com/office/powerpoint/2010/main" val="2123296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400C50-E631-4B27-AA54-9A9310A3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19" y="198134"/>
            <a:ext cx="8307169" cy="815906"/>
          </a:xfrm>
        </p:spPr>
        <p:txBody>
          <a:bodyPr>
            <a:normAutofit fontScale="90000"/>
          </a:bodyPr>
          <a:lstStyle/>
          <a:p>
            <a:r>
              <a:rPr lang="nl-NL" dirty="0"/>
              <a:t>CBS onderzoek woonoppervlak huishoudens (2jun2018):</a:t>
            </a:r>
            <a:br>
              <a:rPr lang="nl-NL" dirty="0"/>
            </a:br>
            <a:r>
              <a:rPr lang="nl-NL" dirty="0"/>
              <a:t>We wonen best ruim!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7B970B-60CB-41A4-BBB9-70572AD54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9BA18E28-872C-41C5-A0FE-CAC197A2B36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" y="1131888"/>
            <a:ext cx="6020834" cy="4011612"/>
          </a:xfrm>
        </p:spPr>
      </p:pic>
    </p:spTree>
    <p:extLst>
      <p:ext uri="{BB962C8B-B14F-4D97-AF65-F5344CB8AC3E}">
        <p14:creationId xmlns:p14="http://schemas.microsoft.com/office/powerpoint/2010/main" val="498394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B585A-490B-41A6-92A7-22BFBCCB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CBS onderzoek woonoppervlak/pp (2jun2018)</a:t>
            </a:r>
            <a:br>
              <a:rPr lang="nl-NL" dirty="0"/>
            </a:br>
            <a:r>
              <a:rPr lang="nl-NL" dirty="0"/>
              <a:t>Eenpersoonshuishoudens: 60-90m2/pp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783262-A25E-412F-B59E-26D8019B7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1FB6436-5364-4C21-B202-25E7F91B376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0548"/>
            <a:ext cx="6038850" cy="3840437"/>
          </a:xfrm>
        </p:spPr>
      </p:pic>
    </p:spTree>
    <p:extLst>
      <p:ext uri="{BB962C8B-B14F-4D97-AF65-F5344CB8AC3E}">
        <p14:creationId xmlns:p14="http://schemas.microsoft.com/office/powerpoint/2010/main" val="284638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5D1E7-BDBF-40B3-886C-8A01A6BDF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CBS onderzoek woonoppervlak (2jun2018)</a:t>
            </a:r>
            <a:br>
              <a:rPr lang="nl-NL" dirty="0"/>
            </a:br>
            <a:r>
              <a:rPr lang="nl-NL" dirty="0"/>
              <a:t>woonoppervlakte naar gemeente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CFE897-43B1-43F2-AC63-4422C9892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33C994B-103C-4E1B-AB17-2C6A396C46D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2" y="1014040"/>
            <a:ext cx="4642234" cy="4011612"/>
          </a:xfrm>
        </p:spPr>
      </p:pic>
    </p:spTree>
    <p:extLst>
      <p:ext uri="{BB962C8B-B14F-4D97-AF65-F5344CB8AC3E}">
        <p14:creationId xmlns:p14="http://schemas.microsoft.com/office/powerpoint/2010/main" val="347537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57188" indent="-357188">
              <a:buFont typeface="Arial" panose="020B0604020202020204" pitchFamily="34" charset="0"/>
              <a:buChar char="•"/>
            </a:pPr>
            <a:r>
              <a:rPr lang="nl-NL" sz="3000" dirty="0"/>
              <a:t>Verhogen pakkans door inzet smart data; afspraken maken over privacyaspecten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l-NL" sz="3000" dirty="0"/>
              <a:t>Strategie voor zowel toewijzings- als woonfraude 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l-NL" sz="3000" dirty="0"/>
              <a:t>Samenwerking gemeente(n)/corporaties op lokaal/regionaal niveau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l-NL" sz="3000" dirty="0"/>
              <a:t>Huurpaspoort</a:t>
            </a:r>
          </a:p>
          <a:p>
            <a:pPr marL="357188" indent="-357188">
              <a:buFont typeface="Arial" panose="020B0604020202020204" pitchFamily="34" charset="0"/>
              <a:buChar char="•"/>
            </a:pPr>
            <a:r>
              <a:rPr lang="nl-NL" sz="3000" dirty="0"/>
              <a:t>Zwaardere sancties ‘profs’</a:t>
            </a:r>
          </a:p>
          <a:p>
            <a:pPr>
              <a:tabLst>
                <a:tab pos="449263" algn="l"/>
              </a:tabLst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Aanpakken woonfraude</a:t>
            </a:r>
          </a:p>
        </p:txBody>
      </p:sp>
    </p:spTree>
    <p:extLst>
      <p:ext uri="{BB962C8B-B14F-4D97-AF65-F5344CB8AC3E}">
        <p14:creationId xmlns:p14="http://schemas.microsoft.com/office/powerpoint/2010/main" val="232803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Huurpaspoort: kortere doorlooptijd formaliteiten toewijzing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Prestatieafspraken maken over reductie leegstandspercentage door tijdelijk verhuren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Bij verkoopvijver: indien niet binnen drie maanden verkocht -&gt; terug in verhuur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Minder leegstand</a:t>
            </a:r>
          </a:p>
        </p:txBody>
      </p:sp>
    </p:spTree>
    <p:extLst>
      <p:ext uri="{BB962C8B-B14F-4D97-AF65-F5344CB8AC3E}">
        <p14:creationId xmlns:p14="http://schemas.microsoft.com/office/powerpoint/2010/main" val="1856532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504B2-030D-4A39-9B57-BDE5232A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Funda</a:t>
            </a:r>
            <a:r>
              <a:rPr lang="nl-NL" dirty="0"/>
              <a:t> voor huurwoningen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07DBCB-E577-46FC-96E1-184759A1A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066DE678-3D24-4812-9843-D51C955EA4D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20" y="1242640"/>
            <a:ext cx="6038850" cy="3247811"/>
          </a:xfrm>
        </p:spPr>
      </p:pic>
    </p:spTree>
    <p:extLst>
      <p:ext uri="{BB962C8B-B14F-4D97-AF65-F5344CB8AC3E}">
        <p14:creationId xmlns:p14="http://schemas.microsoft.com/office/powerpoint/2010/main" val="1363029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 err="1"/>
              <a:t>Één</a:t>
            </a:r>
            <a:r>
              <a:rPr lang="nl-NL" sz="3000" dirty="0"/>
              <a:t> inschrijving voor heel NL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1x betalen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Uniforme informatie, één platform (“</a:t>
            </a:r>
            <a:r>
              <a:rPr lang="nl-NL" sz="3000" dirty="0" err="1"/>
              <a:t>Funda</a:t>
            </a:r>
            <a:r>
              <a:rPr lang="nl-NL" sz="3000" dirty="0"/>
              <a:t>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Toewijzingsregels uniform, maar wel geschikt voor ontspannen en gespannen regio’s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Reactie in eigen stad/dorp: “</a:t>
            </a:r>
            <a:r>
              <a:rPr lang="nl-NL" sz="3000"/>
              <a:t>streepje voor”</a:t>
            </a: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Sloop woningmarktbarrières</a:t>
            </a:r>
          </a:p>
        </p:txBody>
      </p:sp>
    </p:spTree>
    <p:extLst>
      <p:ext uri="{BB962C8B-B14F-4D97-AF65-F5344CB8AC3E}">
        <p14:creationId xmlns:p14="http://schemas.microsoft.com/office/powerpoint/2010/main" val="2665276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8D017-743C-42BC-942D-A44176EC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Ontwikkeling scheefheid 2012-2018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873F87-627A-48B0-AE39-2EDCAC0B9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C264BE6-089A-4B2F-BC27-2EFF4C9D3A1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1" y="1073080"/>
            <a:ext cx="5651318" cy="3803720"/>
          </a:xfrm>
        </p:spPr>
      </p:pic>
    </p:spTree>
    <p:extLst>
      <p:ext uri="{BB962C8B-B14F-4D97-AF65-F5344CB8AC3E}">
        <p14:creationId xmlns:p14="http://schemas.microsoft.com/office/powerpoint/2010/main" val="1564683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Brede doelgroep corporatie: noodzakelijk wegens ongedeelde stad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Politieke definitie goedkoop </a:t>
            </a:r>
            <a:r>
              <a:rPr lang="nl-NL" sz="3000" dirty="0" err="1"/>
              <a:t>scheefwonen</a:t>
            </a: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Passend Wonen: de buren betalen; HRA: alle belastingplichtigen betalen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Passend Wonen: perverse prikkel, verhuren aan hogere inkomens wordt interessanter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 err="1"/>
              <a:t>Scheefwonen</a:t>
            </a:r>
            <a:r>
              <a:rPr lang="nl-NL" sz="4600" dirty="0"/>
              <a:t>: probleem?</a:t>
            </a:r>
          </a:p>
        </p:txBody>
      </p:sp>
    </p:spTree>
    <p:extLst>
      <p:ext uri="{BB962C8B-B14F-4D97-AF65-F5344CB8AC3E}">
        <p14:creationId xmlns:p14="http://schemas.microsoft.com/office/powerpoint/2010/main" val="259625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Eerst: in afwachting van renovatie/sloop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Toen: campuscontracten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Toen: initiatiefvoorstel jongerencontracten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Vervolgens: 5-jrs contracten kamers, 2-jrs contracten zelfstandig, rolstoelwoningen</a:t>
            </a:r>
          </a:p>
          <a:p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Tijdelijk huren</a:t>
            </a:r>
          </a:p>
        </p:txBody>
      </p:sp>
    </p:spTree>
    <p:extLst>
      <p:ext uri="{BB962C8B-B14F-4D97-AF65-F5344CB8AC3E}">
        <p14:creationId xmlns:p14="http://schemas.microsoft.com/office/powerpoint/2010/main" val="2043283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E524F-2A3D-4DD5-A622-F9A24DF6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Explosieve stijging tijdelijke huurcontracten particuliere sector!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02A702-5267-4BC5-AEDD-650E7A052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4CF1A743-ABE8-4701-BCDC-E68DBF8D56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7405"/>
            <a:ext cx="6038850" cy="3420577"/>
          </a:xfrm>
        </p:spPr>
      </p:pic>
    </p:spTree>
    <p:extLst>
      <p:ext uri="{BB962C8B-B14F-4D97-AF65-F5344CB8AC3E}">
        <p14:creationId xmlns:p14="http://schemas.microsoft.com/office/powerpoint/2010/main" val="573475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4434" y="990595"/>
            <a:ext cx="8158555" cy="36743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Bij corporaties: soms functioneel; betere inbedding in prestatieafspraken nodig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Particuliere sector: afbraak huurbescherming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Na 2 jaar: chantage; meer betalen, anders eruit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Babbels? Eruit!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000" dirty="0"/>
              <a:t>Praktijk in Engeland: --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0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600" dirty="0"/>
              <a:t>Tijdelijk huren</a:t>
            </a:r>
          </a:p>
        </p:txBody>
      </p:sp>
    </p:spTree>
    <p:extLst>
      <p:ext uri="{BB962C8B-B14F-4D97-AF65-F5344CB8AC3E}">
        <p14:creationId xmlns:p14="http://schemas.microsoft.com/office/powerpoint/2010/main" val="4231643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342" y="907047"/>
            <a:ext cx="6695312" cy="383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405" y="224094"/>
            <a:ext cx="3442447" cy="682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12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 woonbond">
  <a:themeElements>
    <a:clrScheme name="Woonbond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00A0BD"/>
      </a:accent1>
      <a:accent2>
        <a:srgbClr val="5B2282"/>
      </a:accent2>
      <a:accent3>
        <a:srgbClr val="999F0B"/>
      </a:accent3>
      <a:accent4>
        <a:srgbClr val="434F54"/>
      </a:accent4>
      <a:accent5>
        <a:srgbClr val="CCFFFF"/>
      </a:accent5>
      <a:accent6>
        <a:srgbClr val="E9553D"/>
      </a:accent6>
      <a:hlink>
        <a:srgbClr val="FFFFFF"/>
      </a:hlink>
      <a:folHlink>
        <a:srgbClr val="FFFFFF"/>
      </a:folHlink>
    </a:clrScheme>
    <a:fontScheme name="Woonbond 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woonbond</Template>
  <TotalTime>0</TotalTime>
  <Words>304</Words>
  <Application>Microsoft Office PowerPoint</Application>
  <PresentationFormat>Diavoorstelling (16:9)</PresentationFormat>
  <Paragraphs>50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9" baseType="lpstr">
      <vt:lpstr>Arial</vt:lpstr>
      <vt:lpstr>Calibri</vt:lpstr>
      <vt:lpstr>pp woonbond</vt:lpstr>
      <vt:lpstr>PowerPoint-presentatie</vt:lpstr>
      <vt:lpstr>PowerPoint-presentatie</vt:lpstr>
      <vt:lpstr>Hogere bezettingsgraad</vt:lpstr>
      <vt:lpstr>CBS onderzoek woonoppervlak huishoudens (2jun2018): We wonen best ruim!</vt:lpstr>
      <vt:lpstr>CBS onderzoek woonoppervlak/pp (2jun2018) Eenpersoonshuishoudens: 60-90m2/pp</vt:lpstr>
      <vt:lpstr>CBS onderzoek woonoppervlak (2jun2018) woonoppervlakte naar gemeente</vt:lpstr>
      <vt:lpstr>Aanpakken woonfraude</vt:lpstr>
      <vt:lpstr>Minder leegstand</vt:lpstr>
      <vt:lpstr>Funda voor huurwoningen</vt:lpstr>
      <vt:lpstr>Sloop woningmarktbarrières</vt:lpstr>
      <vt:lpstr>Ontwikkeling scheefheid 2012-2018</vt:lpstr>
      <vt:lpstr>Scheefwonen: probleem?</vt:lpstr>
      <vt:lpstr>Tijdelijk huren</vt:lpstr>
      <vt:lpstr>Explosieve stijging tijdelijke huurcontracten particuliere sector!</vt:lpstr>
      <vt:lpstr>Tijdelijk huren</vt:lpstr>
      <vt:lpstr>PowerPoint-presentatie</vt:lpstr>
    </vt:vector>
  </TitlesOfParts>
  <Company>Nederlandse Woonbond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Natascha van der Veer</dc:creator>
  <cp:lastModifiedBy>Paulus Jansen</cp:lastModifiedBy>
  <cp:revision>26</cp:revision>
  <cp:lastPrinted>2026-10-10T11:32:47Z</cp:lastPrinted>
  <dcterms:created xsi:type="dcterms:W3CDTF">2018-10-04T10:05:39Z</dcterms:created>
  <dcterms:modified xsi:type="dcterms:W3CDTF">2026-10-10T11:33:27Z</dcterms:modified>
</cp:coreProperties>
</file>